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3" r:id="rId5"/>
    <p:sldId id="259" r:id="rId6"/>
    <p:sldId id="258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Main Body" id="{87734ED3-6EB5-4ED2-B794-387AB5AFF486}">
          <p14:sldIdLst>
            <p14:sldId id="256"/>
            <p14:sldId id="257"/>
            <p14:sldId id="261"/>
            <p14:sldId id="263"/>
            <p14:sldId id="259"/>
            <p14:sldId id="258"/>
          </p14:sldIdLst>
        </p14:section>
        <p14:section name="Additional Slides" id="{51C4D108-E7AC-473B-9674-EBD2FE82EBB2}">
          <p14:sldIdLst>
            <p14:sldId id="262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89" userDrawn="1">
          <p15:clr>
            <a:srgbClr val="A4A3A4"/>
          </p15:clr>
        </p15:guide>
        <p15:guide id="2" pos="75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D98"/>
    <a:srgbClr val="A79479"/>
    <a:srgbClr val="682F2F"/>
    <a:srgbClr val="FFF9ED"/>
    <a:srgbClr val="616163"/>
    <a:srgbClr val="330000"/>
    <a:srgbClr val="B5AE9B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792"/>
      </p:cViewPr>
      <p:guideLst>
        <p:guide orient="horz" pos="1389"/>
        <p:guide pos="75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19888-370E-44B9-8E38-E85790B5E30F}" type="datetimeFigureOut">
              <a:rPr lang="en-GB" smtClean="0"/>
              <a:t>23/06/2024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ED37AF-CDE8-44E7-8759-98706A2FF6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615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D37AF-CDE8-44E7-8759-98706A2FF6A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559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D37AF-CDE8-44E7-8759-98706A2FF6A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6491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D37AF-CDE8-44E7-8759-98706A2FF6A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7558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E238-B36D-F26C-A4B7-800BC1F31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6FFE6A-6F61-47C0-42BE-431CABAF1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8112E-6556-2E10-D54F-09A6F4DC8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52975-F9A8-4EBE-890B-44465F6EC34B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F735F-112C-55BB-CC01-D3C33A1D1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CCE57-A186-83D0-7F07-650ABD6F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380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8D9F7-80F6-A70B-67E2-E1E0702D9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7B3D2-3A28-8ECC-4905-21A04FE06D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E3594-4647-88F2-6029-FD8D54B8A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0D144-DC17-444F-A657-AB0B0805518F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F1EF9-69BF-9AEB-422C-76B7543A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E7D1E-EE87-0FE0-87FE-C07AAE349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662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EE9F7A-A062-BFEC-6D3B-F3202FE336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7B5EEE-9B14-2F72-7403-DDA2470EC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B74D-E7F5-CF2C-8E54-FB00EEB5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4EEA8-FEAA-44E6-98D4-602CCD1BAC42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54B9E-62C7-C52F-2DC9-C70EFD2D7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462CC-1DA8-57B1-6A0B-74E7F6382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40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BE83E-7112-0BB3-3BB4-F5832C24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22906-8E57-FD8D-23FC-7C1C02681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8031D-5EFE-C67C-5DA1-45588F9D5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3972E-AB33-4CB2-ACFF-8F30E20CFC38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10E62-00D9-2188-0788-205FE2366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E3D95-4A83-56DC-AFD1-454BBA5CC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5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A3514-7E55-2931-61D0-FD7025804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C9FB8-8B6D-8C96-37E2-870147898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559E2-B495-AB54-4ECB-B93A1E752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0C81-B683-40A9-B1E3-AF9BF6684172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DC724-53C4-9701-C5AB-49A9F23C3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7CE9B-F76F-5EDA-6D7A-C780965A9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038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51E9-F7DE-1E3F-4954-43252552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1ED91-9A18-775A-90D0-E1E26E6582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1FAC-32EB-3C3B-8DAD-2FF1AB8A8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A74E-4848-2BF0-5651-F7A04270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4E66-98A4-44E7-942F-407A23517AE6}" type="datetime1">
              <a:rPr lang="en-GB" smtClean="0"/>
              <a:t>23/06/2024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44A72-CECF-F7DC-9DB1-46F920CE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31E02-FCD0-6028-638C-05A8305B8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45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DA6D1-43FC-4B34-A9F7-F48A071B9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30D8C-5EDF-4AF4-CE12-E9CB7B954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9B597-3ACF-8FCC-DACD-C256766B2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961DC-F169-C794-D3E5-F1EDC2A0A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A8ADC2-A521-7058-F2E3-EE29DAF2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4F11F4-92AD-0035-D3C5-48A65C13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868EA-38E4-4C42-B3B0-1F95A72171CA}" type="datetime1">
              <a:rPr lang="en-GB" smtClean="0"/>
              <a:t>23/06/2024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7A25D-67A3-F79F-94B7-52A3074F5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679A92-25CA-D611-120C-05776F39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31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6C61-3952-998B-2802-58E163073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3B414-BC5D-F6FD-213D-E5B45FF67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9E7B-D682-4282-B003-980222899D22}" type="datetime1">
              <a:rPr lang="en-GB" smtClean="0"/>
              <a:t>23/06/2024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E874EB-1BE4-EEFC-F251-FB44282C4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2392A-B69B-55EF-45EB-67D06C1AD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219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086C7C-937B-4498-3E1B-86EEDDA0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1BB55-F3AF-40F5-A28C-07CF7FEB4D69}" type="datetime1">
              <a:rPr lang="en-GB" smtClean="0"/>
              <a:t>23/06/2024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E162B-54BD-7895-A5DE-1A01B0B6A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35DBA-9DCD-70FE-8E82-0CA09F7C4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449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05A61-60E4-1F88-796B-E98C97DAD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D82AD-0FED-86E8-0198-5466DDA3C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1B685-E6B7-D043-55C0-047F83F8D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4E75B-DE8C-4963-97B7-23C1B388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3FAAF-D0D6-4E74-8DC0-842602760024}" type="datetime1">
              <a:rPr lang="en-GB" smtClean="0"/>
              <a:t>23/06/2024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2B098-D630-D3ED-762D-B5140DD1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72CE8-FEAA-77B3-76E0-1D869FAC5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29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766E-7E1F-1F4F-17A1-DA50857B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F7B687-D6AA-F683-3B0D-E9A3F23BEA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2FD19-F326-981B-C4E8-2BB000A25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B103C-A304-88F7-E5D2-4025211AA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D9203-ED95-405D-A65F-B0036BB118C0}" type="datetime1">
              <a:rPr lang="en-GB" smtClean="0"/>
              <a:t>23/06/2024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A52E0-0673-CCAF-2EC7-FEB287994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3710A-14C5-E42E-286C-577429A05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852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BD8283-33DD-8E3A-042F-C3A680241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7C1BF-0443-C3DC-2503-E2E4EC2C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EC5A2-8064-71F2-8624-BF10347A0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EAA8CF-DFC2-4B0C-B3E5-53D956B9075F}" type="datetime1">
              <a:rPr lang="en-GB" smtClean="0"/>
              <a:t>23/06/2024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DCE01-DDD4-01B4-B94C-C684B31FAA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6D62F-9B00-6097-5F3B-3111144A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FB53C0-4E23-4ACA-A76B-6CC5607059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80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bg1">
                <a:lumMod val="75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Find your local | Stonegate Group">
            <a:extLst>
              <a:ext uri="{FF2B5EF4-FFF2-40B4-BE49-F238E27FC236}">
                <a16:creationId xmlns:a16="http://schemas.microsoft.com/office/drawing/2014/main" id="{3D6AF819-1BF6-16A3-DB91-7604F432F1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 bwMode="auto">
          <a:xfrm>
            <a:off x="-11358" y="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4469AB-6989-4C4F-AF5E-65BD330EE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58620" y="1087443"/>
            <a:ext cx="2847109" cy="2850778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3200" b="1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Interview Assessment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AB757-7BAA-D8F2-2F5D-34BD8CEC0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262" y="3988878"/>
            <a:ext cx="2847109" cy="785963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1800" dirty="0">
                <a:solidFill>
                  <a:srgbClr val="61616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Web-scrape &amp; analysis of Marston’s beverage data</a:t>
            </a:r>
          </a:p>
        </p:txBody>
      </p:sp>
      <p:pic>
        <p:nvPicPr>
          <p:cNvPr id="1032" name="Picture 8" descr="Stonegate and Pub Trade | Elliot Colburn">
            <a:extLst>
              <a:ext uri="{FF2B5EF4-FFF2-40B4-BE49-F238E27FC236}">
                <a16:creationId xmlns:a16="http://schemas.microsoft.com/office/drawing/2014/main" id="{A83422FB-0748-D9C3-B619-A687B7AA87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2500" r="96944">
                        <a14:foregroundMark x1="2500" y1="36759" x2="8148" y2="54815"/>
                        <a14:foregroundMark x1="8148" y1="54815" x2="52870" y2="53611"/>
                        <a14:foregroundMark x1="52870" y1="53611" x2="71111" y2="53981"/>
                        <a14:foregroundMark x1="71111" y1="53981" x2="91111" y2="60278"/>
                        <a14:foregroundMark x1="91111" y1="60278" x2="97037" y2="42500"/>
                        <a14:foregroundMark x1="97037" y1="42500" x2="93426" y2="39630"/>
                        <a14:foregroundMark x1="2500" y1="39352" x2="4074" y2="56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86" b="34540"/>
          <a:stretch/>
        </p:blipFill>
        <p:spPr bwMode="auto">
          <a:xfrm>
            <a:off x="8747263" y="1348966"/>
            <a:ext cx="2847109" cy="91601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030CAB62-F2D6-A05F-935C-A898ED161294}"/>
              </a:ext>
            </a:extLst>
          </p:cNvPr>
          <p:cNvSpPr txBox="1">
            <a:spLocks/>
          </p:cNvSpPr>
          <p:nvPr/>
        </p:nvSpPr>
        <p:spPr>
          <a:xfrm>
            <a:off x="8747261" y="6025886"/>
            <a:ext cx="2847109" cy="785963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04/07/2024</a:t>
            </a:r>
          </a:p>
        </p:txBody>
      </p:sp>
    </p:spTree>
    <p:extLst>
      <p:ext uri="{BB962C8B-B14F-4D97-AF65-F5344CB8AC3E}">
        <p14:creationId xmlns:p14="http://schemas.microsoft.com/office/powerpoint/2010/main" val="1875843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222-136E-B2DB-A8EC-02567140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120"/>
            <a:ext cx="10515600" cy="721291"/>
          </a:xfrm>
        </p:spPr>
        <p:txBody>
          <a:bodyPr anchor="t">
            <a:normAutofit/>
          </a:bodyPr>
          <a:lstStyle/>
          <a:p>
            <a:r>
              <a:rPr lang="en-GB" sz="2800" b="1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Exploratory Data Analysis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D2AA-AFA0-4A12-B7A1-423A3EC9F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67" y="969411"/>
            <a:ext cx="10515600" cy="56834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1800" b="1" dirty="0">
                <a:solidFill>
                  <a:srgbClr val="682F2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Distribution of Marston’s UK Pubs</a:t>
            </a:r>
          </a:p>
          <a:p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scraped from 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314 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pubs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across the UK – from Inverness to Cornwall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 in 5 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pubs located in England</a:t>
            </a:r>
          </a:p>
          <a:p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pubs in Scotland</a:t>
            </a:r>
          </a:p>
          <a:p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of June-24 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pubs located in Northern Ireland</a:t>
            </a:r>
          </a:p>
          <a:p>
            <a:pPr marL="0" indent="0">
              <a:buNone/>
            </a:pPr>
            <a:endParaRPr lang="en-GB" sz="1800" b="1" dirty="0">
              <a:solidFill>
                <a:srgbClr val="682F2F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GB" sz="1800" b="1" dirty="0">
                <a:solidFill>
                  <a:srgbClr val="682F2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Country</a:t>
            </a:r>
          </a:p>
          <a:p>
            <a:pPr marL="0" indent="0">
              <a:buNone/>
            </a:pPr>
            <a:r>
              <a:rPr lang="en-GB" sz="16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England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43%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pubs in the Midlands (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 in 4 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WM)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pubs in London – higher rent, staff wages, utility costs, sheer amount of competition</a:t>
            </a:r>
          </a:p>
          <a:p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Higher concentration of pubs situated within city radius.</a:t>
            </a:r>
          </a:p>
          <a:p>
            <a:pPr marL="0" indent="0">
              <a:buNone/>
            </a:pPr>
            <a:endParaRPr lang="en-GB" sz="1600" b="1" u="sng" dirty="0">
              <a:solidFill>
                <a:srgbClr val="A79479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GB" sz="16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Wales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64%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pubs in the South – particularly dense near Cardiff and Newport</a:t>
            </a:r>
          </a:p>
          <a:p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Welsh pubs tend to hug the coastal line</a:t>
            </a:r>
          </a:p>
          <a:p>
            <a:endParaRPr lang="en-GB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GB" sz="16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Scotland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 of 14 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pubs in the South – almost all situated within city radius</a:t>
            </a:r>
          </a:p>
          <a:p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pubs located in Edinburgh, but </a:t>
            </a:r>
            <a:r>
              <a:rPr lang="en-GB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GB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Glasgow</a:t>
            </a:r>
          </a:p>
          <a:p>
            <a:endParaRPr lang="en-GB" sz="1600" b="1" u="sng" dirty="0">
              <a:solidFill>
                <a:srgbClr val="A7947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CBAC23-9479-2002-20A6-ABA6588141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r="7"/>
          <a:stretch/>
        </p:blipFill>
        <p:spPr>
          <a:xfrm>
            <a:off x="8401620" y="205098"/>
            <a:ext cx="3413156" cy="19240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6BF074-8428-A483-C882-5A3BC8CF22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" b="177"/>
          <a:stretch/>
        </p:blipFill>
        <p:spPr>
          <a:xfrm>
            <a:off x="8401620" y="2466950"/>
            <a:ext cx="3413156" cy="19240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72FCA3-013A-1B2D-A40A-963E04C572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" b="188"/>
          <a:stretch/>
        </p:blipFill>
        <p:spPr>
          <a:xfrm>
            <a:off x="8401620" y="4728802"/>
            <a:ext cx="3413156" cy="19240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C9D07F-A0C5-0654-D1DF-293C881D83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5" r="8345"/>
          <a:stretch/>
        </p:blipFill>
        <p:spPr>
          <a:xfrm>
            <a:off x="10376358" y="2303414"/>
            <a:ext cx="1583272" cy="1553544"/>
          </a:xfrm>
          <a:prstGeom prst="ellipse">
            <a:avLst/>
          </a:prstGeom>
          <a:ln w="12700">
            <a:solidFill>
              <a:srgbClr val="616163"/>
            </a:solidFill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39AEEEE-ADE9-539A-96F7-4D445F7DB1A3}"/>
              </a:ext>
            </a:extLst>
          </p:cNvPr>
          <p:cNvCxnSpPr>
            <a:cxnSpLocks/>
          </p:cNvCxnSpPr>
          <p:nvPr/>
        </p:nvCxnSpPr>
        <p:spPr>
          <a:xfrm flipV="1">
            <a:off x="10108198" y="2952750"/>
            <a:ext cx="268160" cy="1033680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B7EFFDB-D47D-7EBD-18F9-AB47E8165FDC}"/>
              </a:ext>
            </a:extLst>
          </p:cNvPr>
          <p:cNvCxnSpPr>
            <a:cxnSpLocks/>
          </p:cNvCxnSpPr>
          <p:nvPr/>
        </p:nvCxnSpPr>
        <p:spPr>
          <a:xfrm flipV="1">
            <a:off x="10108198" y="3856958"/>
            <a:ext cx="1086509" cy="129472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970426B6-8F73-926C-7F64-AF74B4E3A2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7" r="4487"/>
          <a:stretch/>
        </p:blipFill>
        <p:spPr>
          <a:xfrm>
            <a:off x="10376358" y="77591"/>
            <a:ext cx="1583272" cy="1553544"/>
          </a:xfrm>
          <a:prstGeom prst="ellipse">
            <a:avLst/>
          </a:prstGeom>
          <a:ln w="12700">
            <a:solidFill>
              <a:srgbClr val="616163"/>
            </a:solidFill>
          </a:ln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3A0BCDE-8E37-051A-0FD5-D4A9AEDC0F5D}"/>
              </a:ext>
            </a:extLst>
          </p:cNvPr>
          <p:cNvCxnSpPr>
            <a:cxnSpLocks/>
          </p:cNvCxnSpPr>
          <p:nvPr/>
        </p:nvCxnSpPr>
        <p:spPr>
          <a:xfrm flipV="1">
            <a:off x="10108198" y="725770"/>
            <a:ext cx="268160" cy="532698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7759F35-9F0D-FA7B-E0AC-A14E64EFBE2B}"/>
              </a:ext>
            </a:extLst>
          </p:cNvPr>
          <p:cNvCxnSpPr>
            <a:cxnSpLocks/>
          </p:cNvCxnSpPr>
          <p:nvPr/>
        </p:nvCxnSpPr>
        <p:spPr>
          <a:xfrm>
            <a:off x="10108198" y="1266246"/>
            <a:ext cx="698365" cy="283825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33220D38-B88E-C05C-A4AA-86F816D07C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" r="3647"/>
          <a:stretch/>
        </p:blipFill>
        <p:spPr>
          <a:xfrm>
            <a:off x="10376358" y="4534226"/>
            <a:ext cx="1583272" cy="1553544"/>
          </a:xfrm>
          <a:prstGeom prst="ellipse">
            <a:avLst/>
          </a:prstGeom>
          <a:ln w="12700">
            <a:solidFill>
              <a:srgbClr val="616163"/>
            </a:solidFill>
          </a:ln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EB0D583-32D3-CBC0-93DB-AAEDE284E44C}"/>
              </a:ext>
            </a:extLst>
          </p:cNvPr>
          <p:cNvCxnSpPr>
            <a:cxnSpLocks/>
          </p:cNvCxnSpPr>
          <p:nvPr/>
        </p:nvCxnSpPr>
        <p:spPr>
          <a:xfrm flipV="1">
            <a:off x="10218596" y="5224229"/>
            <a:ext cx="157762" cy="1047572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F0DC00B-E425-9CD3-4120-E9308CB9D44C}"/>
              </a:ext>
            </a:extLst>
          </p:cNvPr>
          <p:cNvCxnSpPr>
            <a:cxnSpLocks/>
          </p:cNvCxnSpPr>
          <p:nvPr/>
        </p:nvCxnSpPr>
        <p:spPr>
          <a:xfrm flipV="1">
            <a:off x="10212973" y="6076430"/>
            <a:ext cx="1130976" cy="178916"/>
          </a:xfrm>
          <a:prstGeom prst="line">
            <a:avLst/>
          </a:prstGeom>
          <a:ln w="12700">
            <a:solidFill>
              <a:srgbClr val="616163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1" name="Picture 60" descr="A red cross in a circle&#10;&#10;Description automatically generated">
            <a:extLst>
              <a:ext uri="{FF2B5EF4-FFF2-40B4-BE49-F238E27FC236}">
                <a16:creationId xmlns:a16="http://schemas.microsoft.com/office/drawing/2014/main" id="{8D3449FD-6F99-5371-4CB5-01CD4F87E2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766" y="1633623"/>
            <a:ext cx="592913" cy="5929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6721FD88-4346-1F7E-8187-F32E622E1C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56766" y="3895424"/>
            <a:ext cx="592913" cy="5929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4296A08-11F5-3109-FDA8-516E17109E0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56766" y="6165888"/>
            <a:ext cx="592913" cy="5929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503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222-136E-B2DB-A8EC-02567140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6024"/>
          </a:xfrm>
        </p:spPr>
        <p:txBody>
          <a:bodyPr anchor="t">
            <a:normAutofit/>
          </a:bodyPr>
          <a:lstStyle/>
          <a:p>
            <a:r>
              <a:rPr lang="en-GB" sz="2800" b="1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Exploratory Data Analysis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D2AA-AFA0-4A12-B7A1-423A3EC9F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1150"/>
            <a:ext cx="10515600" cy="7695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600" b="1" dirty="0">
                <a:solidFill>
                  <a:srgbClr val="682F2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Beverage Menu Analysis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~115k beverage products across 314 pubs (avg. of 366 products per pub)</a:t>
            </a:r>
          </a:p>
          <a:p>
            <a:pPr lvl="1"/>
            <a:r>
              <a:rPr lang="en-GB" sz="10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1,738 unique products across 7 categories (Draughts, Spirits, Bottles, Wine, Cocktails, Hot Beverages, Soft Beverages)</a:t>
            </a:r>
          </a:p>
          <a:p>
            <a:endParaRPr lang="en-GB" sz="12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BC865C-CCDE-5CA3-96C5-62239C4828E6}"/>
              </a:ext>
            </a:extLst>
          </p:cNvPr>
          <p:cNvSpPr txBox="1">
            <a:spLocks/>
          </p:cNvSpPr>
          <p:nvPr/>
        </p:nvSpPr>
        <p:spPr>
          <a:xfrm>
            <a:off x="424841" y="1910281"/>
            <a:ext cx="5498390" cy="48526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5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Draught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Ales have the highest no. of unique products at 41 – almost double second-placed type; Beers with 24. Ales also cheapest draught type by 14%, with avg. pint price just £4.64. Premium brands inc. Hobgoblin IPA, 61 Deep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Cider have more options in the SW (11) and Wales (10) vs rest of UK avg. (6). SW known for ‘Cider-drinkers’. Premium brands inc. Rosie Pig, Old </a:t>
            </a:r>
            <a:r>
              <a:rPr lang="en-GB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Mout</a:t>
            </a:r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Beer typically most expensive, avg. pint price at £5.46 with std of 80p. Premium brands inc. Erdinger, </a:t>
            </a:r>
            <a:r>
              <a:rPr lang="en-GB" sz="1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Neck Oil</a:t>
            </a:r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Estrella.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Marston’s only serve 1 Stout product – Guinness. 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 has cheapest avg. pint price across the four draught types, with SE being most expensive (except Stout -&gt; London, low sample-size). SW also expensive, particularly for Cider – possible surge pricing based on demand. </a:t>
            </a:r>
            <a:endParaRPr lang="en-GB" sz="13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5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Spirits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Gin have the highest no. of unique products at 50 – significantly larger than the likes of Brandy and Vodka who have 4 and 14, respectively.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Pricing generally consistent across the spirit types for single measure, however, Shots &amp; Bombs tend to be slightly cheaper – likely priced to encourage upsell/multibuy through offers such as ‘3 J-bombs for £6’, ‘BOGOF on Shots’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with Draughts, NE and Scotland tend to be cheapest areas for spirits (regardless of type of spirit). London is the most expensive (however, sample = 2 pubs).</a:t>
            </a:r>
          </a:p>
          <a:p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expected, cheapest products typically 0.0% </a:t>
            </a:r>
            <a:r>
              <a:rPr lang="en-GB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alc</a:t>
            </a:r>
            <a:r>
              <a:rPr lang="en-GB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Schnapps. Premium brands by type &gt; Gin – Independent Producers, Warner Edwards | Vodka – GG, Chase | Whisky – Gentleman Jack, Lagavulin | Brandy – Remy Martin (just) | Rum – Appleton Signature, Dead Man’s Spiced</a:t>
            </a:r>
            <a:endParaRPr lang="en-GB" sz="12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DD83368-9930-780C-029E-66146A84E95A}"/>
              </a:ext>
            </a:extLst>
          </p:cNvPr>
          <p:cNvSpPr txBox="1">
            <a:spLocks/>
          </p:cNvSpPr>
          <p:nvPr/>
        </p:nvSpPr>
        <p:spPr>
          <a:xfrm>
            <a:off x="6268769" y="1910282"/>
            <a:ext cx="5498389" cy="4852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Bottles</a:t>
            </a:r>
          </a:p>
          <a:p>
            <a:r>
              <a:rPr lang="en-GB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Mirroring draughts, Ales have the most variation amongst bottle types, with 56 unique products – exactly double second-placed type; Beers, with 28. Alcopops have the least no. of unique products – perhaps due to low sales volume or tight profit margins (maybe even a loss-leader?).</a:t>
            </a:r>
          </a:p>
          <a:p>
            <a:r>
              <a:rPr lang="en-GB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Despite being second cheapest draught, Cider is on average the most expensive bottle type at £5.71. As expected, low &amp; no alcohol bottles are the cheapest option (by ~50p). Like draughts, Ales are on average the cheapest alcoholic choice.</a:t>
            </a:r>
          </a:p>
          <a:p>
            <a:r>
              <a:rPr lang="en-GB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Excl. London, Wales have on average the most expensive products for all bottle types except Ales (SW). Akin with results observed elsewhere, NE tends to on average the cheapest products.</a:t>
            </a:r>
            <a:endParaRPr lang="en-GB" sz="11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Wine</a:t>
            </a:r>
          </a:p>
          <a:p>
            <a:r>
              <a:rPr lang="en-GB" sz="11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Mirroring</a:t>
            </a:r>
            <a:endParaRPr lang="en-GB" sz="11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Cocktails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4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Hot Beverages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400" b="1" u="sng" dirty="0">
              <a:solidFill>
                <a:srgbClr val="BBAD98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b="1" u="sng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Soft Beverages</a:t>
            </a:r>
          </a:p>
        </p:txBody>
      </p:sp>
    </p:spTree>
    <p:extLst>
      <p:ext uri="{BB962C8B-B14F-4D97-AF65-F5344CB8AC3E}">
        <p14:creationId xmlns:p14="http://schemas.microsoft.com/office/powerpoint/2010/main" val="3501797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698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222-136E-B2DB-A8EC-02567140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sz="2800" b="1" dirty="0">
                <a:solidFill>
                  <a:srgbClr val="A794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Stonegate Focus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D2AA-AFA0-4A12-B7A1-423A3EC9F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6828"/>
            <a:ext cx="10515600" cy="5190135"/>
          </a:xfrm>
        </p:spPr>
        <p:txBody>
          <a:bodyPr>
            <a:normAutofit/>
          </a:bodyPr>
          <a:lstStyle/>
          <a:p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pubs located in England, with almost half in the Midlands. Pub location typically chosen within major city </a:t>
            </a:r>
            <a:r>
              <a:rPr lang="en-GB" sz="20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</a:t>
            </a:r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Welsh pubs hugging coastline. </a:t>
            </a:r>
            <a:r>
              <a:rPr lang="en-GB" sz="2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Recommendation: analyse Stonegate sales/rev by region in England, with a focus on those within city </a:t>
            </a:r>
            <a:r>
              <a:rPr lang="en-GB" sz="2000" b="1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</a:t>
            </a:r>
            <a:r>
              <a:rPr lang="en-GB" sz="2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vs those not – do city-based pubs yield higher profit?</a:t>
            </a:r>
            <a:endParaRPr lang="en-GB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w.r.t Regions, prices tend to align with distribution of wealth and local economy. The more north you go, the cheaper beverages become (on avg.). </a:t>
            </a:r>
            <a:r>
              <a:rPr lang="en-GB" sz="2000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Recommendation: Set regional pricing of products to align with local wealth and economy. Periodically review regional prices vs rivals to gain/retain competitive-edge.</a:t>
            </a:r>
            <a:endParaRPr lang="en-GB" sz="20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Evidence of surge pricing for specific product types in specific regions – need additional data and statistical tests to confirm</a:t>
            </a:r>
          </a:p>
        </p:txBody>
      </p:sp>
    </p:spTree>
    <p:extLst>
      <p:ext uri="{BB962C8B-B14F-4D97-AF65-F5344CB8AC3E}">
        <p14:creationId xmlns:p14="http://schemas.microsoft.com/office/powerpoint/2010/main" val="112190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222-136E-B2DB-A8EC-02567140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sz="2800" b="1" dirty="0">
                <a:solidFill>
                  <a:srgbClr val="A794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Analysis Limitations &amp; 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D2AA-AFA0-4A12-B7A1-423A3EC9F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would you scale up your analysis to capture prices for other pub competitors across the UK? 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we used to do was some local observations of pricing data – visiting a sample of establishments and recording data – can be time-consuming, especially if you want to do this periodically. A competitor but not a pub is supermarkets – perhaps an opportunity to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webscrape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section of their websites. External research and data – for example The Pub Beer Price Index has information on cheapest/average price of a pint by region and type of establishment, RPI (Retail Price Index) also contains information on national statistics relating to inflation of product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pruces</a:t>
            </a:r>
            <a:endParaRPr lang="en-GB" sz="16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could you use data from Stonegate to make your dataset more powerful? 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Superimpose Stonegate site list onto geographic map to observe dispersion of sites across the UK, also compare average product/category price by area. Use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MiXR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 to analyse customer buying habits, popular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bverages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specific areas of UK, what isn’t popular – and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prhaps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could be discontinued. Feedback/Survey on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MiXR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 with small value giveaway to get consumer opinions on pricing</a:t>
            </a:r>
          </a:p>
          <a:p>
            <a:r>
              <a:rPr lang="en-GB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would you do next to develop and validate your recommendations? i.e. whatever I recommend to </a:t>
            </a:r>
            <a:r>
              <a:rPr lang="en-GB" sz="16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stonegate</a:t>
            </a:r>
            <a:r>
              <a:rPr lang="en-GB" sz="1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how would I actually carry that out – A/B testing? Surveying areas where our prices are deemed low/high to gather consumer opinion on our prices – if found price is deemed low in an area, potentially carry out A/B test on two pubs in that area, putting price up in one and not the other and seeing how that affects revenue/sales volume</a:t>
            </a:r>
          </a:p>
          <a:p>
            <a:pPr lvl="1"/>
            <a:r>
              <a:rPr lang="en-GB" sz="1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Inconsistency between sub-category of IPAs</a:t>
            </a:r>
          </a:p>
          <a:p>
            <a:pPr lvl="1"/>
            <a:r>
              <a:rPr lang="en-GB" sz="1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Hypothesised that SW are cider drinkers with current data supporting this – would need to collect sales data by region and observe % differences for SW Cider sales vs other regions, also carry out statistical significance testing to assimilate whether differences observed are likely to chance or not</a:t>
            </a:r>
          </a:p>
          <a:p>
            <a:pPr lvl="1"/>
            <a:r>
              <a:rPr lang="en-GB" sz="12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 at drink pricing in city centres vs suburbs – how do they vary?</a:t>
            </a:r>
          </a:p>
          <a:p>
            <a:endParaRPr lang="en-GB" sz="160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Capture Marston’s data periodically with </a:t>
            </a:r>
            <a:r>
              <a:rPr lang="en-GB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datestamps</a:t>
            </a:r>
            <a:r>
              <a:rPr lang="en-GB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observe any trends, seasonality, or external events that influence their prices – for example, are average prices higher during major sports tournaments.</a:t>
            </a:r>
          </a:p>
        </p:txBody>
      </p:sp>
    </p:spTree>
    <p:extLst>
      <p:ext uri="{BB962C8B-B14F-4D97-AF65-F5344CB8AC3E}">
        <p14:creationId xmlns:p14="http://schemas.microsoft.com/office/powerpoint/2010/main" val="4159331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469AB-6989-4C4F-AF5E-65BD330EE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444" y="962182"/>
            <a:ext cx="2847109" cy="2850778"/>
          </a:xfrm>
          <a:noFill/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BBAD98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APPENDIX</a:t>
            </a:r>
          </a:p>
        </p:txBody>
      </p:sp>
      <p:pic>
        <p:nvPicPr>
          <p:cNvPr id="1032" name="Picture 8" descr="Stonegate and Pub Trade | Elliot Colburn">
            <a:extLst>
              <a:ext uri="{FF2B5EF4-FFF2-40B4-BE49-F238E27FC236}">
                <a16:creationId xmlns:a16="http://schemas.microsoft.com/office/drawing/2014/main" id="{A83422FB-0748-D9C3-B619-A687B7AA87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500" r="96944">
                        <a14:foregroundMark x1="2500" y1="36759" x2="8148" y2="54815"/>
                        <a14:foregroundMark x1="8148" y1="54815" x2="52870" y2="53611"/>
                        <a14:foregroundMark x1="52870" y1="53611" x2="71111" y2="53981"/>
                        <a14:foregroundMark x1="71111" y1="53981" x2="91111" y2="60278"/>
                        <a14:foregroundMark x1="91111" y1="60278" x2="97037" y2="42500"/>
                        <a14:foregroundMark x1="97037" y1="42500" x2="93426" y2="39630"/>
                        <a14:foregroundMark x1="2500" y1="39352" x2="4074" y2="56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86" b="34540"/>
          <a:stretch/>
        </p:blipFill>
        <p:spPr bwMode="auto">
          <a:xfrm>
            <a:off x="4672445" y="1596818"/>
            <a:ext cx="2847109" cy="91601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94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222-136E-B2DB-A8EC-02567140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7165"/>
          </a:xfrm>
        </p:spPr>
        <p:txBody>
          <a:bodyPr anchor="t">
            <a:normAutofit/>
          </a:bodyPr>
          <a:lstStyle/>
          <a:p>
            <a:r>
              <a:rPr lang="en-GB" sz="2800" b="1" dirty="0">
                <a:solidFill>
                  <a:srgbClr val="A7947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Task Challenges and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D2AA-AFA0-4A12-B7A1-423A3EC9F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2290"/>
            <a:ext cx="10515600" cy="5074673"/>
          </a:xfrm>
        </p:spPr>
        <p:txBody>
          <a:bodyPr>
            <a:normAutofit/>
          </a:bodyPr>
          <a:lstStyle/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Much variation in pub menu layout and categorisation of products. Best approach was to scrape everything, filter out non-relevant data, and re-map product hierarchy, as opposed to customising code per pub.</a:t>
            </a:r>
          </a:p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Portions of the code is sub-optimal and requires refactoring to improve performance – current scraper has time complexity O(n</a:t>
            </a:r>
            <a:r>
              <a:rPr lang="en-GB" sz="1500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Some pub menus un-scrapeable (for example, ‘Pub menu not available at this time.’). These were dealt with using generic code (skipping the pub). </a:t>
            </a:r>
          </a:p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Jupyter Notebook used, relying on local compute power (adequate for this task). Performance improvement can be observed using GPUs or Cloud Services (such as Google Colab or AWS).</a:t>
            </a:r>
          </a:p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Would typically use Excel for Pivot Table analysis but acknowledge part of the assessment purpose is to demonstrate coding competence. Python hard-coded and interactive pivots used instead.</a:t>
            </a:r>
          </a:p>
          <a:p>
            <a:r>
              <a:rPr lang="en-GB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Presentation restricted to findings summary, recommendations, and future enhancement. All analysis work has been detailed in the Jupyter Notebook.</a:t>
            </a:r>
          </a:p>
          <a:p>
            <a:endParaRPr lang="en-GB" sz="15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237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5484</TotalTime>
  <Words>1393</Words>
  <Application>Microsoft Office PowerPoint</Application>
  <PresentationFormat>Widescreen</PresentationFormat>
  <Paragraphs>73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Tahoma</vt:lpstr>
      <vt:lpstr>Office Theme</vt:lpstr>
      <vt:lpstr>Interview Assessment</vt:lpstr>
      <vt:lpstr>Exploratory Data Analysis &amp; Findings</vt:lpstr>
      <vt:lpstr>Exploratory Data Analysis &amp; Findings</vt:lpstr>
      <vt:lpstr>PowerPoint Presentation</vt:lpstr>
      <vt:lpstr>Stonegate Focus and Recommendations</vt:lpstr>
      <vt:lpstr>Analysis Limitations &amp; Future Enhancement</vt:lpstr>
      <vt:lpstr>APPENDIX</vt:lpstr>
      <vt:lpstr>Task Challenges and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 Staite</dc:creator>
  <cp:lastModifiedBy>Tom Staite</cp:lastModifiedBy>
  <cp:revision>7</cp:revision>
  <dcterms:created xsi:type="dcterms:W3CDTF">2024-06-19T18:23:29Z</dcterms:created>
  <dcterms:modified xsi:type="dcterms:W3CDTF">2024-06-23T22:16:51Z</dcterms:modified>
</cp:coreProperties>
</file>

<file path=docProps/thumbnail.jpeg>
</file>